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0413" cy="6859588"/>
  <p:notesSz cx="6761163" cy="9882188"/>
  <p:defaultTextStyle>
    <a:defPPr>
      <a:defRPr lang="ru-RU"/>
    </a:defPPr>
    <a:lvl1pPr marL="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331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662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993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324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1655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3986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6317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8648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0"/>
    <a:srgbClr val="0088EE"/>
    <a:srgbClr val="8DBDE5"/>
    <a:srgbClr val="53B5FF"/>
    <a:srgbClr val="9EDE36"/>
    <a:srgbClr val="DAEDFE"/>
    <a:srgbClr val="E8FBFE"/>
    <a:srgbClr val="F7FEFF"/>
    <a:srgbClr val="E6FBFE"/>
    <a:srgbClr val="F0F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60"/>
  </p:normalViewPr>
  <p:slideViewPr>
    <p:cSldViewPr snapToGrid="0">
      <p:cViewPr>
        <p:scale>
          <a:sx n="118" d="100"/>
          <a:sy n="118" d="100"/>
        </p:scale>
        <p:origin x="-714" y="-24"/>
      </p:cViewPr>
      <p:guideLst>
        <p:guide orient="horz" pos="2160"/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C95B2-B733-4CEB-9A3D-BFC6C0EB1344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5075"/>
            <a:ext cx="5926137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0317D-F635-4D9E-9A58-E48D8F3283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8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31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662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993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324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655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3986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317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648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27"/>
            <a:ext cx="10361851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7445-0469-4158-A357-A42CB226583A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09CD-30CF-4DE4-AFC9-9D47845CFB5E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4"/>
            <a:ext cx="2742843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4"/>
            <a:ext cx="8025355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0254-8218-4A97-A9C2-3ACC307CCC1D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3302" y="2421449"/>
            <a:ext cx="8639835" cy="108037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4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91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11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2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3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64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05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4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87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28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0CFF-FA6B-47E2-A589-A01E5AA80D80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578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8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B92-662E-4F49-8DC2-E1B05628F554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3"/>
            <a:ext cx="5386216" cy="63991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12" indent="0">
              <a:buNone/>
              <a:defRPr sz="2400" b="1"/>
            </a:lvl2pPr>
            <a:lvl3pPr marL="1088226" indent="0">
              <a:buNone/>
              <a:defRPr sz="2100" b="1"/>
            </a:lvl3pPr>
            <a:lvl4pPr marL="1632336" indent="0">
              <a:buNone/>
              <a:defRPr sz="1900" b="1"/>
            </a:lvl4pPr>
            <a:lvl5pPr marL="2176446" indent="0">
              <a:buNone/>
              <a:defRPr sz="1900" b="1"/>
            </a:lvl5pPr>
            <a:lvl6pPr marL="2720554" indent="0">
              <a:buNone/>
              <a:defRPr sz="1900" b="1"/>
            </a:lvl6pPr>
            <a:lvl7pPr marL="3264670" indent="0">
              <a:buNone/>
              <a:defRPr sz="1900" b="1"/>
            </a:lvl7pPr>
            <a:lvl8pPr marL="3808780" indent="0">
              <a:buNone/>
              <a:defRPr sz="1900" b="1"/>
            </a:lvl8pPr>
            <a:lvl9pPr marL="4352893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83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5" y="1535473"/>
            <a:ext cx="5388332" cy="63991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12" indent="0">
              <a:buNone/>
              <a:defRPr sz="2400" b="1"/>
            </a:lvl2pPr>
            <a:lvl3pPr marL="1088226" indent="0">
              <a:buNone/>
              <a:defRPr sz="2100" b="1"/>
            </a:lvl3pPr>
            <a:lvl4pPr marL="1632336" indent="0">
              <a:buNone/>
              <a:defRPr sz="1900" b="1"/>
            </a:lvl4pPr>
            <a:lvl5pPr marL="2176446" indent="0">
              <a:buNone/>
              <a:defRPr sz="1900" b="1"/>
            </a:lvl5pPr>
            <a:lvl6pPr marL="2720554" indent="0">
              <a:buNone/>
              <a:defRPr sz="1900" b="1"/>
            </a:lvl6pPr>
            <a:lvl7pPr marL="3264670" indent="0">
              <a:buNone/>
              <a:defRPr sz="1900" b="1"/>
            </a:lvl7pPr>
            <a:lvl8pPr marL="3808780" indent="0">
              <a:buNone/>
              <a:defRPr sz="1900" b="1"/>
            </a:lvl8pPr>
            <a:lvl9pPr marL="4352893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5" y="2175383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58C2-EFF6-427B-8A28-63288C535CD2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8945-7283-4E5C-ABA7-8FD34FA84870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117"/>
            <a:ext cx="4010562" cy="11623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73121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440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112" indent="0">
              <a:buNone/>
              <a:defRPr sz="1400"/>
            </a:lvl2pPr>
            <a:lvl3pPr marL="1088226" indent="0">
              <a:buNone/>
              <a:defRPr sz="1200"/>
            </a:lvl3pPr>
            <a:lvl4pPr marL="1632336" indent="0">
              <a:buNone/>
              <a:defRPr sz="1100"/>
            </a:lvl4pPr>
            <a:lvl5pPr marL="2176446" indent="0">
              <a:buNone/>
              <a:defRPr sz="1100"/>
            </a:lvl5pPr>
            <a:lvl6pPr marL="2720554" indent="0">
              <a:buNone/>
              <a:defRPr sz="1100"/>
            </a:lvl6pPr>
            <a:lvl7pPr marL="3264670" indent="0">
              <a:buNone/>
              <a:defRPr sz="1100"/>
            </a:lvl7pPr>
            <a:lvl8pPr marL="3808780" indent="0">
              <a:buNone/>
              <a:defRPr sz="1100"/>
            </a:lvl8pPr>
            <a:lvl9pPr marL="435289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D3D-6280-491E-A1F4-09B8A5FDFC2B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21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112" indent="0">
              <a:buNone/>
              <a:defRPr sz="3300"/>
            </a:lvl2pPr>
            <a:lvl3pPr marL="1088226" indent="0">
              <a:buNone/>
              <a:defRPr sz="2900"/>
            </a:lvl3pPr>
            <a:lvl4pPr marL="1632336" indent="0">
              <a:buNone/>
              <a:defRPr sz="2400"/>
            </a:lvl4pPr>
            <a:lvl5pPr marL="2176446" indent="0">
              <a:buNone/>
              <a:defRPr sz="2400"/>
            </a:lvl5pPr>
            <a:lvl6pPr marL="2720554" indent="0">
              <a:buNone/>
              <a:defRPr sz="2400"/>
            </a:lvl6pPr>
            <a:lvl7pPr marL="3264670" indent="0">
              <a:buNone/>
              <a:defRPr sz="2400"/>
            </a:lvl7pPr>
            <a:lvl8pPr marL="3808780" indent="0">
              <a:buNone/>
              <a:defRPr sz="2400"/>
            </a:lvl8pPr>
            <a:lvl9pPr marL="4352893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6"/>
            <a:ext cx="7314248" cy="805049"/>
          </a:xfrm>
        </p:spPr>
        <p:txBody>
          <a:bodyPr/>
          <a:lstStyle>
            <a:lvl1pPr marL="0" indent="0">
              <a:buNone/>
              <a:defRPr sz="1700"/>
            </a:lvl1pPr>
            <a:lvl2pPr marL="544112" indent="0">
              <a:buNone/>
              <a:defRPr sz="1400"/>
            </a:lvl2pPr>
            <a:lvl3pPr marL="1088226" indent="0">
              <a:buNone/>
              <a:defRPr sz="1200"/>
            </a:lvl3pPr>
            <a:lvl4pPr marL="1632336" indent="0">
              <a:buNone/>
              <a:defRPr sz="1100"/>
            </a:lvl4pPr>
            <a:lvl5pPr marL="2176446" indent="0">
              <a:buNone/>
              <a:defRPr sz="1100"/>
            </a:lvl5pPr>
            <a:lvl6pPr marL="2720554" indent="0">
              <a:buNone/>
              <a:defRPr sz="1100"/>
            </a:lvl6pPr>
            <a:lvl7pPr marL="3264670" indent="0">
              <a:buNone/>
              <a:defRPr sz="1100"/>
            </a:lvl7pPr>
            <a:lvl8pPr marL="3808780" indent="0">
              <a:buNone/>
              <a:defRPr sz="1100"/>
            </a:lvl8pPr>
            <a:lvl9pPr marL="435289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2BDB-A183-4A59-86E1-A12ECED3EEAE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108772" tIns="54387" rIns="108772" bIns="5438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8"/>
            <a:ext cx="10971372" cy="4527011"/>
          </a:xfrm>
          <a:prstGeom prst="rect">
            <a:avLst/>
          </a:prstGeom>
        </p:spPr>
        <p:txBody>
          <a:bodyPr vert="horz" lIns="108772" tIns="54387" rIns="108772" bIns="543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108772" tIns="54387" rIns="108772" bIns="5438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7445-0469-4158-A357-A42CB226583A}" type="datetime1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4"/>
            <a:ext cx="3860297" cy="365210"/>
          </a:xfrm>
          <a:prstGeom prst="rect">
            <a:avLst/>
          </a:prstGeom>
        </p:spPr>
        <p:txBody>
          <a:bodyPr vert="horz" lIns="108772" tIns="54387" rIns="108772" bIns="5438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108772" tIns="54387" rIns="108772" bIns="5438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8822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083" indent="-408083" algn="l" defTabSz="108822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184" indent="-340069" algn="l" defTabSz="108822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280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391" indent="-272055" algn="l" defTabSz="1088226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503" indent="-272055" algn="l" defTabSz="108822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2613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6726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0836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948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12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226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336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446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554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4670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8780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893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цвет_без_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1363" y="288031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71232" y="2135419"/>
            <a:ext cx="5847145" cy="25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662" tIns="42331" rIns="84662" bIns="42331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88E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 прогнозе потребности в подготовке специалистов среднего профессионального и высшего образования</a:t>
            </a:r>
            <a:endParaRPr lang="ru-RU" sz="3200" dirty="0" smtClean="0">
              <a:solidFill>
                <a:srgbClr val="0088E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ngwing.com(6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2334" y="1658678"/>
            <a:ext cx="5721165" cy="39123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0242" y="1329069"/>
            <a:ext cx="11376838" cy="4486694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84662" tIns="42331" rIns="84662" bIns="42331">
            <a:spAutoFit/>
          </a:bodyPr>
          <a:lstStyle/>
          <a:p>
            <a:pPr algn="just"/>
            <a:endParaRPr lang="ru-RU" sz="1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b="1" dirty="0" smtClean="0">
                <a:solidFill>
                  <a:srgbClr val="006EC0"/>
                </a:solidFill>
                <a:latin typeface="Arial" pitchFamily="34" charset="0"/>
                <a:cs typeface="Arial" pitchFamily="34" charset="0"/>
              </a:rPr>
              <a:t>Постановление Правительства Свердловской области от 25.08.2022 №577-ПП </a:t>
            </a:r>
            <a:r>
              <a:rPr lang="ru-RU" sz="2200" dirty="0" smtClean="0">
                <a:solidFill>
                  <a:srgbClr val="0088EE"/>
                </a:solidFill>
                <a:latin typeface="Arial" pitchFamily="34" charset="0"/>
                <a:cs typeface="Arial" pitchFamily="34" charset="0"/>
              </a:rPr>
              <a:t>«Об утверждении методики разработки прогноза потребности в подготовке специалистов по программам среднего профессионального образования и высшего образования для организаций, расположенных на территории Свердловской области»</a:t>
            </a:r>
          </a:p>
          <a:p>
            <a:pPr algn="just"/>
            <a:endParaRPr lang="ru-RU" sz="2400" dirty="0" smtClean="0">
              <a:solidFill>
                <a:srgbClr val="0088EE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6E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Сроки предоставления прогноза</a:t>
            </a:r>
            <a:r>
              <a:rPr lang="ru-RU" sz="2200" b="1" dirty="0" smtClean="0">
                <a:solidFill>
                  <a:srgbClr val="006EC0"/>
                </a:solidFill>
                <a:latin typeface="Arial" pitchFamily="34" charset="0"/>
                <a:cs typeface="Arial" pitchFamily="34" charset="0"/>
              </a:rPr>
              <a:t> потребности организаций в подготовке специалистов в Министерство экономики Свердловской области</a:t>
            </a:r>
            <a:r>
              <a:rPr lang="ru-RU" sz="2200" b="1" dirty="0" smtClean="0">
                <a:solidFill>
                  <a:srgbClr val="006E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500" dirty="0" smtClean="0">
              <a:solidFill>
                <a:srgbClr val="0088E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500" dirty="0" smtClean="0">
              <a:solidFill>
                <a:srgbClr val="0088E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200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 1 февраля - по специальностям </a:t>
            </a:r>
            <a:r>
              <a:rPr lang="ru-RU" sz="2200" b="1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среднего профессионального образования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500" dirty="0" smtClean="0">
              <a:solidFill>
                <a:srgbClr val="0088E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500" dirty="0" smtClean="0">
              <a:solidFill>
                <a:srgbClr val="0088E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200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 1 сентября - по специальностям </a:t>
            </a:r>
            <a:r>
              <a:rPr lang="ru-RU" sz="2200" b="1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высшего образования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rgbClr val="0088EE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rgbClr val="0088E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C4B49A87-3F32-421A-B576-1AC0C85ADFB3}"/>
              </a:ext>
            </a:extLst>
          </p:cNvPr>
          <p:cNvSpPr txBox="1">
            <a:spLocks/>
          </p:cNvSpPr>
          <p:nvPr/>
        </p:nvSpPr>
        <p:spPr>
          <a:xfrm>
            <a:off x="3" y="244606"/>
            <a:ext cx="7885673" cy="510481"/>
          </a:xfrm>
          <a:prstGeom prst="rect">
            <a:avLst/>
          </a:prstGeom>
        </p:spPr>
        <p:txBody>
          <a:bodyPr lIns="84662" tIns="42331" rIns="84662" bIns="42331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3" descr="цвет_без_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64862" y="146231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10548000" cy="612000"/>
          </a:xfrm>
          <a:prstGeom prst="rect">
            <a:avLst/>
          </a:prstGeom>
          <a:solidFill>
            <a:srgbClr val="0088EE"/>
          </a:solidFill>
          <a:ln>
            <a:solidFill>
              <a:srgbClr val="008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62" tIns="42331" rIns="84662" bIns="42331" rtlCol="0" anchor="ctr"/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Нормативно – правовая база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Человек представляет и показывает рейтинг бизнес-презентации, сотрудник,  студент, тренер, персонаж говорит | Премиум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8149" y="2488019"/>
            <a:ext cx="6002264" cy="4371568"/>
          </a:xfrm>
          <a:prstGeom prst="rect">
            <a:avLst/>
          </a:prstGeom>
          <a:noFill/>
        </p:spPr>
      </p:pic>
      <p:pic>
        <p:nvPicPr>
          <p:cNvPr id="5" name="Picture 3" descr="цвет_без_фо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52239" y="266762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8" name="Содержимое 4"/>
          <p:cNvGraphicFramePr>
            <a:graphicFrameLocks/>
          </p:cNvGraphicFramePr>
          <p:nvPr/>
        </p:nvGraphicFramePr>
        <p:xfrm>
          <a:off x="221528" y="862295"/>
          <a:ext cx="9613955" cy="56561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8243"/>
                <a:gridCol w="2658642"/>
                <a:gridCol w="2367070"/>
              </a:tblGrid>
              <a:tr h="6320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направления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специалистов всего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специалистов в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659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информатика и вычислительная техника 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3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техника и технологии строительства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экономика и управление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химические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технологии, ядерная энергетика и технологии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3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математика и механика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электронная техника, радиотехника и связь</a:t>
                      </a: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менеджмент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юриспруденция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теплоэнергетика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и теплотехника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600" b="1" dirty="0" err="1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техносферная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безопасность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10548000" cy="612000"/>
          </a:xfrm>
          <a:prstGeom prst="rect">
            <a:avLst/>
          </a:prstGeom>
          <a:solidFill>
            <a:srgbClr val="0088EE"/>
          </a:solidFill>
          <a:ln>
            <a:solidFill>
              <a:srgbClr val="008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62" tIns="42331" rIns="84662" bIns="42331"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Прогноз потребности организаций НГО в подготовке специалистов по программам высшего образования на период 2025-2027 годов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C4B49A87-3F32-421A-B576-1AC0C85ADFB3}"/>
              </a:ext>
            </a:extLst>
          </p:cNvPr>
          <p:cNvSpPr txBox="1">
            <a:spLocks/>
          </p:cNvSpPr>
          <p:nvPr/>
        </p:nvSpPr>
        <p:spPr>
          <a:xfrm>
            <a:off x="3" y="202067"/>
            <a:ext cx="7885673" cy="510481"/>
          </a:xfrm>
          <a:prstGeom prst="rect">
            <a:avLst/>
          </a:prstGeom>
        </p:spPr>
        <p:txBody>
          <a:bodyPr lIns="84662" tIns="42331" rIns="84662" bIns="42331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ru-RU" sz="3000" b="1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276225" y="713706"/>
          <a:ext cx="11068050" cy="5882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1250"/>
                <a:gridCol w="2505075"/>
                <a:gridCol w="2371725"/>
              </a:tblGrid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профессии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специалистов всего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специалистов в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сестринское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и лечебное дело</a:t>
                      </a:r>
                      <a:endParaRPr lang="ru-RU" sz="1600" b="1" dirty="0" smtClean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399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плиточник, кровельщик, мастер общестроительных и отделочных работ,</a:t>
                      </a:r>
                      <a:r>
                        <a:rPr kumimoji="0" lang="ru-RU" sz="1600" b="1" kern="120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маляр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2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электромонтер, техник-монтажник электрооборудования 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слесарь</a:t>
                      </a: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теплоснабжение и теплотехническое оборудование</a:t>
                      </a: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водоснабжение и водоотведение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станочник 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машиностроение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лаборант-аналитик, аппаратчик-оператор в биотехнологии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сварщик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токарь, фрезеровщик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-специалист,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программист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иные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специальности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114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0"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1 260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0"/>
            <a:ext cx="10548000" cy="612000"/>
          </a:xfrm>
          <a:prstGeom prst="rect">
            <a:avLst/>
          </a:prstGeom>
          <a:solidFill>
            <a:srgbClr val="0088EE"/>
          </a:solidFill>
          <a:ln>
            <a:solidFill>
              <a:srgbClr val="008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62" tIns="42331" rIns="84662" bIns="42331"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Прогноз потребности организаций в подготовке специалистов  по программам среднего профессионального образования на период 2025-2027 годов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 descr="цвет_без_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2239" y="167501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sv4.userapi.com/c237331/u620127127/docs/d6/c0c80d8a6dec/Snimok_ekrana_2024-03-14_115256.png?extra=tg5Y_z6qNtUDJtIKouHgQFi3wk0iv30-z6J3fBuXHcZZZU3CsnBuXs-fkn8P3Vi_AHgrWtIkHWwgt6D6wBxulKjzD9VLtChc-QaCIBGp4-AkLVG2LRceZQWi4OL6X5xHjQy4JK3eS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70361">
            <a:off x="10302167" y="1393084"/>
            <a:ext cx="1496542" cy="2124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70915"/>
              </p:ext>
            </p:extLst>
          </p:nvPr>
        </p:nvGraphicFramePr>
        <p:xfrm>
          <a:off x="255598" y="701749"/>
          <a:ext cx="7229723" cy="6008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97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089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a typeface="Times New Roman" pitchFamily="18" charset="0"/>
                          <a:cs typeface="Arial" pitchFamily="34" charset="0"/>
                        </a:rPr>
                        <a:t>  </a:t>
                      </a: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информационное взаимодействие с учебными заведениями городского округа</a:t>
                      </a:r>
                      <a:endParaRPr lang="ru-RU" sz="1800" b="1" dirty="0" smtClean="0">
                        <a:solidFill>
                          <a:srgbClr val="006EC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500" b="1" kern="1200" baseline="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500" b="1" kern="1200" baseline="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500" b="1" kern="1200" baseline="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EC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краткосрочное</a:t>
                      </a:r>
                      <a:r>
                        <a:rPr lang="ru-RU" sz="1800" b="1" kern="1200" baseline="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обучение</a:t>
                      </a:r>
                      <a:r>
                        <a:rPr lang="ru-RU" sz="1800" b="1" kern="1200" baseline="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востребованным специальностям</a:t>
                      </a:r>
                      <a:r>
                        <a:rPr lang="ru-RU" sz="1800" b="1" kern="1200" baseline="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базе Центра занятости населения </a:t>
                      </a:r>
                      <a:r>
                        <a:rPr lang="ru-RU" sz="1800" b="0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(слесарь,</a:t>
                      </a:r>
                      <a:r>
                        <a:rPr lang="ru-RU" sz="1800" b="0" kern="120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сварщик, станочник, повар и др.)</a:t>
                      </a:r>
                      <a:endParaRPr lang="ru-RU" sz="1800" b="0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Clr>
                          <a:srgbClr val="006EC0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</a:t>
                      </a: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аявка на участие в федеральном проекте</a:t>
                      </a:r>
                      <a:r>
                        <a:rPr lang="ru-RU" sz="1800" b="1" baseline="0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800" b="1" dirty="0" err="1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Профессионалитет</a:t>
                      </a: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r>
                        <a:rPr lang="ru-RU" sz="1800" b="0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:                                                    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мастер слесарных работ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информационные системы и</a:t>
                      </a:r>
                      <a:r>
                        <a:rPr lang="ru-RU" sz="1800" b="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программирование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сварочное производство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техническая эксплуатация, обслуживание электрического и электромеханического оборудования (по отраслям)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контроль работы измерительных приборов и автоматики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оператор станков с программным управлением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45731" marB="45731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10548000" cy="612000"/>
          </a:xfrm>
          <a:prstGeom prst="rect">
            <a:avLst/>
          </a:prstGeom>
          <a:solidFill>
            <a:srgbClr val="0088EE"/>
          </a:solidFill>
          <a:ln>
            <a:solidFill>
              <a:srgbClr val="008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62" tIns="42331" rIns="84662" bIns="42331"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Реализуемые мероприятия и планы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цвет_без_фо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52239" y="167501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Федеральный проект «Профессионалитет» — ГБПОУ МО «Луховицкий  аграрно-промышленный техникум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2132" y="3551276"/>
            <a:ext cx="2869412" cy="2700000"/>
          </a:xfrm>
          <a:prstGeom prst="rect">
            <a:avLst/>
          </a:prstGeom>
          <a:noFill/>
        </p:spPr>
      </p:pic>
      <p:pic>
        <p:nvPicPr>
          <p:cNvPr id="1030" name="Picture 6" descr="https://psv4.userapi.com/c909628/u620127127/docs/d3/6df0fac889b6/Snimok_ekrana_2024-01-17_095321.png?extra=q5JmtmMMu5VdW9pMUWzeYmIi8FAoBizrieOd4aXXfy955MS2dMmCJkBOkUkFFafzyIsjd8aeS4efs9gDYgeCFSXrdQFDHZYe01YZvLCjQkC64F3Z8c6jchieCy7N7BrZaPAiMJheOuJ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31347" y="999462"/>
            <a:ext cx="1526626" cy="2124000"/>
          </a:xfrm>
          <a:prstGeom prst="rect">
            <a:avLst/>
          </a:prstGeom>
          <a:noFill/>
        </p:spPr>
      </p:pic>
      <p:pic>
        <p:nvPicPr>
          <p:cNvPr id="1032" name="Picture 8" descr="https://psv4.userapi.com/c237231/u620127127/docs/d3/0d6ffac8744e/Snimok_ekrana_2023-10-04_135656.png?extra=VpiPedA-JEA1z3YnNtJl-hQV_8qZ4XfgHGgKFhvGeTmwdvkm3BeaNUjmGznAztZakxacDUaAoCe6S6gZGr7ety2mYKdK7WWTm6C9lby0cLXGRSUVXHpR8BDdVEE03lTfZmuLTtLVkco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090007">
            <a:off x="7541363" y="1396499"/>
            <a:ext cx="1489193" cy="2124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33074</TotalTime>
  <Words>348</Words>
  <Application>Microsoft Office PowerPoint</Application>
  <PresentationFormat>Произвольный</PresentationFormat>
  <Paragraphs>119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Пользователь</cp:lastModifiedBy>
  <cp:revision>1296</cp:revision>
  <dcterms:created xsi:type="dcterms:W3CDTF">2023-04-05T13:17:42Z</dcterms:created>
  <dcterms:modified xsi:type="dcterms:W3CDTF">2024-06-04T03:26:20Z</dcterms:modified>
</cp:coreProperties>
</file>